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6" r:id="rId4"/>
    <p:sldId id="278" r:id="rId5"/>
    <p:sldId id="279" r:id="rId6"/>
    <p:sldId id="285" r:id="rId7"/>
    <p:sldId id="280" r:id="rId8"/>
    <p:sldId id="287" r:id="rId9"/>
    <p:sldId id="257" r:id="rId10"/>
    <p:sldId id="258" r:id="rId11"/>
    <p:sldId id="259" r:id="rId12"/>
    <p:sldId id="260" r:id="rId13"/>
    <p:sldId id="286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81" r:id="rId22"/>
    <p:sldId id="282" r:id="rId23"/>
    <p:sldId id="283" r:id="rId24"/>
    <p:sldId id="284" r:id="rId25"/>
    <p:sldId id="288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B52F-A77D-4A46-AA7A-2ADE76858D08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E90D-442A-434C-9791-E5C7D4B43C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97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B52F-A77D-4A46-AA7A-2ADE76858D08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E90D-442A-434C-9791-E5C7D4B43C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47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B52F-A77D-4A46-AA7A-2ADE76858D08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E90D-442A-434C-9791-E5C7D4B43C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75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B52F-A77D-4A46-AA7A-2ADE76858D08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E90D-442A-434C-9791-E5C7D4B43C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080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B52F-A77D-4A46-AA7A-2ADE76858D08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E90D-442A-434C-9791-E5C7D4B43C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585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B52F-A77D-4A46-AA7A-2ADE76858D08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E90D-442A-434C-9791-E5C7D4B43C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51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B52F-A77D-4A46-AA7A-2ADE76858D08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E90D-442A-434C-9791-E5C7D4B43C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960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B52F-A77D-4A46-AA7A-2ADE76858D08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E90D-442A-434C-9791-E5C7D4B43C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56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B52F-A77D-4A46-AA7A-2ADE76858D08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E90D-442A-434C-9791-E5C7D4B43C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830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B52F-A77D-4A46-AA7A-2ADE76858D08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E90D-442A-434C-9791-E5C7D4B43C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87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B52F-A77D-4A46-AA7A-2ADE76858D08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E90D-442A-434C-9791-E5C7D4B43C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855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DB52F-A77D-4A46-AA7A-2ADE76858D08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7E90D-442A-434C-9791-E5C7D4B43C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46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BARBARZYŃSKA EUROPA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Paulina Stelmaszczyk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4464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Plemiona germańskie - organizacja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pl-PL" b="1" dirty="0" smtClean="0"/>
              <a:t>król </a:t>
            </a:r>
            <a:r>
              <a:rPr lang="pl-PL" dirty="0" smtClean="0"/>
              <a:t>– był wybierany przez wiec</a:t>
            </a:r>
          </a:p>
          <a:p>
            <a:pPr marL="0" indent="0">
              <a:buNone/>
            </a:pPr>
            <a:r>
              <a:rPr lang="pl-PL" dirty="0" smtClean="0"/>
              <a:t>*początkowo był to tylko wódz wybierany na okres wyprawy wojennej; z czasem wykształciła się funkcja monarchy, </a:t>
            </a:r>
          </a:p>
          <a:p>
            <a:pPr marL="0" indent="0">
              <a:buNone/>
            </a:pPr>
            <a:r>
              <a:rPr lang="pl-PL" dirty="0"/>
              <a:t>*</a:t>
            </a:r>
            <a:r>
              <a:rPr lang="pl-PL" dirty="0" smtClean="0"/>
              <a:t>jego władza była ograniczona przez wiec i arystokrację, </a:t>
            </a:r>
          </a:p>
          <a:p>
            <a:pPr marL="0" indent="0">
              <a:buNone/>
            </a:pPr>
            <a:r>
              <a:rPr lang="pl-PL" dirty="0"/>
              <a:t>*</a:t>
            </a:r>
            <a:r>
              <a:rPr lang="pl-PL" dirty="0" smtClean="0"/>
              <a:t>stał na czele drużyny wojów; jego pozycja często zależała od wygranych kampanii wojennych, </a:t>
            </a:r>
          </a:p>
          <a:p>
            <a:pPr marL="0" indent="0">
              <a:buNone/>
            </a:pPr>
            <a:r>
              <a:rPr lang="pl-PL" dirty="0" smtClean="0"/>
              <a:t>*dochody królów pochodziły z posiadłości i łupów wojennych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398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Plemiona germańskie - </a:t>
            </a:r>
            <a:r>
              <a:rPr lang="pl-PL" dirty="0" err="1" smtClean="0"/>
              <a:t>ogranizacja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b="1" dirty="0" smtClean="0"/>
              <a:t>arystokracja </a:t>
            </a:r>
            <a:r>
              <a:rPr lang="pl-PL" dirty="0" smtClean="0"/>
              <a:t>– przedstawiciele najstarszych rodów; cieszyli się prestiżem a król musiał się liczyć z ich zdaniem, </a:t>
            </a:r>
          </a:p>
          <a:p>
            <a:pPr>
              <a:buFontTx/>
              <a:buChar char="-"/>
            </a:pPr>
            <a:r>
              <a:rPr lang="pl-PL" b="1" dirty="0" smtClean="0"/>
              <a:t>drużyna</a:t>
            </a:r>
            <a:r>
              <a:rPr lang="pl-PL" dirty="0" smtClean="0"/>
              <a:t> – miała prawo do regularnych darów i udziału w łupach wojennych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3983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Plemiona germańskie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 smtClean="0"/>
              <a:t>c) od V w. plemiona germańskie ulegały chrystianizacji. Przyjmowały głównie religię ariańską </a:t>
            </a:r>
          </a:p>
          <a:p>
            <a:pPr marL="0" indent="0">
              <a:buNone/>
            </a:pPr>
            <a:r>
              <a:rPr lang="pl-PL" dirty="0" smtClean="0"/>
              <a:t>d) plemiona germańskie nie były jednolitymi wspólnotami pod względem językowym i etnicznym, </a:t>
            </a:r>
          </a:p>
          <a:p>
            <a:pPr marL="0" indent="0">
              <a:buNone/>
            </a:pPr>
            <a:r>
              <a:rPr lang="pl-PL" dirty="0" smtClean="0"/>
              <a:t>e) o przynależności plemiennej decydowało: udział w armii, podporządkowanie się wodzowi, przestrzeganie praw plemiennych </a:t>
            </a:r>
          </a:p>
          <a:p>
            <a:pPr marL="0" indent="0">
              <a:buNone/>
            </a:pPr>
            <a:r>
              <a:rPr lang="pl-PL" dirty="0" smtClean="0"/>
              <a:t>f) niektóre plemiona germańskie utworzyły swoje państwa w V i VI w. </a:t>
            </a:r>
          </a:p>
          <a:p>
            <a:pPr marL="0" indent="0">
              <a:buNone/>
            </a:pPr>
            <a:r>
              <a:rPr lang="pl-PL" dirty="0" smtClean="0"/>
              <a:t>g) większość plemion uległa asymilacji z ludnością rzymską ; wyjątek stanowili </a:t>
            </a:r>
            <a:r>
              <a:rPr lang="pl-PL" dirty="0" err="1" smtClean="0"/>
              <a:t>Anglowie</a:t>
            </a:r>
            <a:r>
              <a:rPr lang="pl-PL" dirty="0" smtClean="0"/>
              <a:t> i </a:t>
            </a:r>
            <a:r>
              <a:rPr lang="pl-PL" dirty="0" err="1" smtClean="0"/>
              <a:t>Sasowie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398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Pelek\Desktop\LO\Prezentacje\unname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1" y="764704"/>
            <a:ext cx="9145991" cy="540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866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Królestwa barbarzyńskie w V i VI w.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smtClean="0"/>
              <a:t>Etapy:</a:t>
            </a:r>
          </a:p>
          <a:p>
            <a:pPr marL="514350" indent="-514350">
              <a:buAutoNum type="arabicPeriod"/>
            </a:pPr>
            <a:r>
              <a:rPr lang="pl-PL" dirty="0" smtClean="0"/>
              <a:t>Najpierw organizacje plemienne (wchłaniane przez Rzymian) </a:t>
            </a:r>
          </a:p>
          <a:p>
            <a:pPr marL="514350" indent="-514350">
              <a:buAutoNum type="arabicPeriod"/>
            </a:pPr>
            <a:r>
              <a:rPr lang="pl-PL" dirty="0" smtClean="0"/>
              <a:t>Po upadku Cesarstwa </a:t>
            </a:r>
            <a:r>
              <a:rPr lang="pl-PL" dirty="0" err="1" smtClean="0"/>
              <a:t>zachodniorzymskiego</a:t>
            </a:r>
            <a:r>
              <a:rPr lang="pl-PL" dirty="0" smtClean="0"/>
              <a:t> królowie germańscy konfiskowali majątki dawnej arystokracji rzymskiej na podstawie prawa o sprzymierzeńcach - z ziemi wypędzano właścicieli pozostawiając chłopów, którzy mieli pracować na ziemi</a:t>
            </a:r>
          </a:p>
          <a:p>
            <a:pPr marL="514350" indent="-514350">
              <a:buAutoNum type="arabicPeriod"/>
            </a:pPr>
            <a:r>
              <a:rPr lang="pl-PL" dirty="0" smtClean="0"/>
              <a:t>zajęte obszary dzielono na mniejsze, </a:t>
            </a:r>
          </a:p>
          <a:p>
            <a:pPr marL="514350" indent="-514350">
              <a:buAutoNum type="arabicPeriod"/>
            </a:pPr>
            <a:r>
              <a:rPr lang="pl-PL" dirty="0" smtClean="0"/>
              <a:t>przekazywano ziemię współplemieńcom w dziedziczne posiadanie, </a:t>
            </a:r>
          </a:p>
          <a:p>
            <a:pPr marL="514350" indent="-514350">
              <a:buAutoNum type="arabicPeriod"/>
            </a:pPr>
            <a:r>
              <a:rPr lang="pl-PL" dirty="0" smtClean="0"/>
              <a:t>ziemie przekazywane współplemieńcom zwalniano z podatków,.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3983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Charakterystyka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podstawą rządów była armia, która stanowiła nadrzędna administrację, </a:t>
            </a:r>
          </a:p>
          <a:p>
            <a:r>
              <a:rPr lang="pl-PL" dirty="0" smtClean="0"/>
              <a:t>oddziały wojskowe stacjonowały we wszystkich strategicznych miastach; ich dowódcy stawali się namiestnikami zarządzającymi danym obszarem, </a:t>
            </a:r>
          </a:p>
          <a:p>
            <a:r>
              <a:rPr lang="pl-PL" dirty="0" smtClean="0"/>
              <a:t>namiestnicy kontrolowali rzymską administrację cywilną, którą pozostawiono (instytucje, lokalne władze miejskie) </a:t>
            </a:r>
          </a:p>
          <a:p>
            <a:r>
              <a:rPr lang="pl-PL" dirty="0" smtClean="0"/>
              <a:t>rzymska administracja w państwach barbarzyńskich zajmował się (pobieraniem podatków, zarządzanie miastem – rozwiązywanie problemów codziennych, sądownictwo – mieszkańców nadal obowiązywało prawo rzymskie </a:t>
            </a:r>
            <a:r>
              <a:rPr lang="pl-PL" i="1" dirty="0" smtClean="0"/>
              <a:t>(wyjątkiem państwo Ostrogotów w Italii). 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753983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GERMANIE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*germanie a ludność rzymska w pastwach barbarzyńskich: </a:t>
            </a:r>
          </a:p>
          <a:p>
            <a:pPr marL="0" indent="0">
              <a:buNone/>
            </a:pPr>
            <a:r>
              <a:rPr lang="pl-PL" dirty="0" smtClean="0"/>
              <a:t>Germanie stanowili mniejszość – kilka procent ogółu mieszkańców, a relacje pomiędzy ludnością rzymską a germańską cechowała wrogość, </a:t>
            </a:r>
          </a:p>
          <a:p>
            <a:pPr marL="0" indent="0">
              <a:buNone/>
            </a:pPr>
            <a:r>
              <a:rPr lang="pl-PL" dirty="0" smtClean="0"/>
              <a:t>Germanie żyli w separacji od ludności rzymskiej - mieli odrębne prawo od Rzymian, mieli własne sądy, różnili się obyczajami – nie byli w stanie przyjąć cywilnej, arystokratycznej kultury rzymskiej, która opierała się głównie na literaturze – Germanie nie umieli czytać i pisać.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3983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GERMANIE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różniła ich religia – Rzymianie byli chrześcijanami (katolikami) podczas, gdy Germanie byli chrześcijanami wyznającymi herezje Ariusza (arianami). Często prześladowali katolików, odbierali im świątynie, rabowano księgi czy wypędzano duchownych. </a:t>
            </a:r>
          </a:p>
          <a:p>
            <a:r>
              <a:rPr lang="pl-PL" dirty="0" smtClean="0"/>
              <a:t>Wyjątek – Frankowie (przyjęli katolicyzm), </a:t>
            </a:r>
            <a:r>
              <a:rPr lang="pl-PL" dirty="0" err="1" smtClean="0"/>
              <a:t>Anglowie</a:t>
            </a:r>
            <a:r>
              <a:rPr lang="pl-PL" dirty="0" smtClean="0"/>
              <a:t> i Sasi. </a:t>
            </a:r>
          </a:p>
          <a:p>
            <a:r>
              <a:rPr lang="pl-PL" dirty="0" smtClean="0"/>
              <a:t>nastąpił upadek arystokracji rzymskiej – większość zginęła, pozostałym zabrano majątki i ją zdegradowano. </a:t>
            </a:r>
          </a:p>
          <a:p>
            <a:r>
              <a:rPr lang="pl-PL" dirty="0" smtClean="0"/>
              <a:t>Skutkiem był upadek miast. Plemiona barbarzyńskie ceniły sobie ziemię, która była dla nich największą wartością. Miasta popadały w ruinę.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3983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OSTROGOCI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Ostrogoci w Italii za panowania króla </a:t>
            </a:r>
            <a:r>
              <a:rPr lang="pl-PL" dirty="0" err="1" smtClean="0"/>
              <a:t>Teodoryka</a:t>
            </a:r>
            <a:r>
              <a:rPr lang="pl-PL" dirty="0" smtClean="0"/>
              <a:t> Wielkiego postępowali inaczej: </a:t>
            </a:r>
          </a:p>
          <a:p>
            <a:r>
              <a:rPr lang="pl-PL" dirty="0" smtClean="0"/>
              <a:t>przydzielił Ostrogotom północną część Italii by nie dochodziło do wywłaszczeń ziemi,</a:t>
            </a:r>
          </a:p>
          <a:p>
            <a:r>
              <a:rPr lang="pl-PL" dirty="0" smtClean="0"/>
              <a:t>narzucił wszystkim mieszkańcom jednolite prawo, </a:t>
            </a:r>
          </a:p>
          <a:p>
            <a:r>
              <a:rPr lang="pl-PL" dirty="0" smtClean="0"/>
              <a:t>utrzymywał dobre stosunki z biskupami i papieżem nie chcą napięć religijnych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3983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UPADEK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Upadek państw barbarzyńskich w VI – VIII w. </a:t>
            </a:r>
          </a:p>
          <a:p>
            <a:pPr marL="514350" indent="-514350">
              <a:buAutoNum type="alphaLcParenR"/>
            </a:pPr>
            <a:r>
              <a:rPr lang="pl-PL" dirty="0" smtClean="0"/>
              <a:t>w pierwszej połowie VI w. państwo Wandalów i Ostrogotów zostały podbite przez Cesarstwo </a:t>
            </a:r>
            <a:r>
              <a:rPr lang="pl-PL" dirty="0" err="1" smtClean="0"/>
              <a:t>Wschodniorzymskie</a:t>
            </a:r>
            <a:r>
              <a:rPr lang="pl-PL" dirty="0" smtClean="0"/>
              <a:t>, które odzyskało Italię i północna Afrykę, </a:t>
            </a:r>
          </a:p>
          <a:p>
            <a:pPr marL="514350" indent="-514350">
              <a:buAutoNum type="alphaLcParenR"/>
            </a:pPr>
            <a:r>
              <a:rPr lang="pl-PL" dirty="0" smtClean="0"/>
              <a:t>w drugiej połowie VI w. Longobardowie podbili większość Italii zakładając Królestwo Longobardów ze stolicą w </a:t>
            </a:r>
            <a:r>
              <a:rPr lang="pl-PL" dirty="0" err="1" smtClean="0"/>
              <a:t>Pawii</a:t>
            </a:r>
            <a:r>
              <a:rPr lang="pl-PL" dirty="0" smtClean="0"/>
              <a:t>. Cesarstwo </a:t>
            </a:r>
            <a:r>
              <a:rPr lang="pl-PL" dirty="0" err="1" smtClean="0"/>
              <a:t>Wschodniorzymskie</a:t>
            </a:r>
            <a:r>
              <a:rPr lang="pl-PL" dirty="0" smtClean="0"/>
              <a:t> utrzymało jedynie część ze stolicą w Rawennie – tzw. egzarchat raweński </a:t>
            </a:r>
          </a:p>
        </p:txBody>
      </p:sp>
    </p:spTree>
    <p:extLst>
      <p:ext uri="{BB962C8B-B14F-4D97-AF65-F5344CB8AC3E}">
        <p14:creationId xmlns:p14="http://schemas.microsoft.com/office/powerpoint/2010/main" val="375398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lek\Desktop\LO\Prezentacje\800px-Peace_riding_in_a_triumphal_chariot_Bosio_Carrousel-5723991a3df78ced1f7ae8b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1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700808"/>
            <a:ext cx="9577064" cy="5337216"/>
          </a:xfrm>
          <a:prstGeom prst="rect">
            <a:avLst/>
          </a:prstGeom>
          <a:noFill/>
          <a:effectLst>
            <a:softEdge rad="4318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Zagadnienia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5740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l-PL" b="1" dirty="0" smtClean="0">
                <a:solidFill>
                  <a:schemeClr val="bg1"/>
                </a:solidFill>
              </a:rPr>
              <a:t>Koniec epoki </a:t>
            </a:r>
            <a:r>
              <a:rPr lang="pl-PL" b="1" i="1" dirty="0" err="1" smtClean="0">
                <a:solidFill>
                  <a:schemeClr val="bg1"/>
                </a:solidFill>
              </a:rPr>
              <a:t>Pax</a:t>
            </a:r>
            <a:r>
              <a:rPr lang="pl-PL" b="1" i="1" dirty="0" smtClean="0">
                <a:solidFill>
                  <a:schemeClr val="bg1"/>
                </a:solidFill>
              </a:rPr>
              <a:t> Romana</a:t>
            </a:r>
            <a:r>
              <a:rPr lang="pl-PL" b="1" dirty="0" smtClean="0">
                <a:solidFill>
                  <a:schemeClr val="bg1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pl-PL" b="1" dirty="0" smtClean="0">
                <a:solidFill>
                  <a:schemeClr val="bg1"/>
                </a:solidFill>
              </a:rPr>
              <a:t>Wielka wędrówka ludów.</a:t>
            </a:r>
          </a:p>
          <a:p>
            <a:pPr marL="514350" indent="-514350">
              <a:buAutoNum type="arabicPeriod"/>
            </a:pPr>
            <a:r>
              <a:rPr lang="pl-PL" b="1" dirty="0" smtClean="0">
                <a:solidFill>
                  <a:schemeClr val="bg1"/>
                </a:solidFill>
              </a:rPr>
              <a:t>Upadek Cesarstwa zachodniego – ziemie niczyje?</a:t>
            </a:r>
          </a:p>
          <a:p>
            <a:pPr marL="514350" indent="-514350">
              <a:buAutoNum type="arabicPeriod"/>
            </a:pPr>
            <a:r>
              <a:rPr lang="pl-PL" b="1" dirty="0" smtClean="0">
                <a:solidFill>
                  <a:schemeClr val="bg1"/>
                </a:solidFill>
              </a:rPr>
              <a:t>Państwo Franków</a:t>
            </a:r>
          </a:p>
          <a:p>
            <a:pPr marL="514350" indent="-514350">
              <a:buAutoNum type="arabicPeriod"/>
            </a:pPr>
            <a:endParaRPr lang="pl-PL" b="1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48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UPADEK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c) Frankowie wyparli </a:t>
            </a:r>
            <a:r>
              <a:rPr lang="pl-PL" dirty="0" err="1" smtClean="0"/>
              <a:t>Wizygotów</a:t>
            </a:r>
            <a:r>
              <a:rPr lang="pl-PL" dirty="0" smtClean="0"/>
              <a:t> z Galii i podbili państwo Burgundów. Wizygoci nadal mieli swoje królestwo w Hiszpanii. W VIII w. podbili Longobardów włączając w swoje granice ich państwo. Podbili również egzarchat raweński i utworzyli tam Państwo Kościelne, które przekazali papieżowi. </a:t>
            </a:r>
          </a:p>
          <a:p>
            <a:pPr marL="0" indent="0">
              <a:buNone/>
            </a:pPr>
            <a:r>
              <a:rPr lang="pl-PL" dirty="0" smtClean="0"/>
              <a:t>d) Arabowie w VII w. podbili Afrykę Północną, a w VIII podbili Państwo </a:t>
            </a:r>
            <a:r>
              <a:rPr lang="pl-PL" dirty="0" err="1" smtClean="0"/>
              <a:t>Wizygotów</a:t>
            </a:r>
            <a:r>
              <a:rPr lang="pl-PL" dirty="0" smtClean="0"/>
              <a:t> w Hiszpanii. </a:t>
            </a:r>
          </a:p>
          <a:p>
            <a:pPr marL="0" indent="0">
              <a:buNone/>
            </a:pPr>
            <a:r>
              <a:rPr lang="pl-PL" dirty="0" smtClean="0"/>
              <a:t>e) państwami germańskimi, które przetrwały były drobne państwa anglosaskie oraz państwo Franków.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3983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Atuty władców frankijskich?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/>
              <a:t>Państwa germańskie walczyły o władzę. Odrzucały spuściznę rzymską. Atutem </a:t>
            </a:r>
            <a:r>
              <a:rPr lang="pl-PL" dirty="0"/>
              <a:t>Franków okazało się przyjęcie przez nich ok. 496 r. katolicyzmu i związany z tym wydarzeniem sojusz króla Chlodwiga z Kościołem rzymskim. Dzięki temu władca frankijski mógł liczyć na współpracę dawnej rzymskiej arystokracji i na poparcie przez katolicką ludność galo-rzymską podboju pozostałych terytoriów w Galii. Gdy w początkach VI w. Frankowie pod wodzą Chlodwiga uderzyli na opanowaną przez </a:t>
            </a:r>
            <a:r>
              <a:rPr lang="pl-PL" dirty="0" err="1"/>
              <a:t>Wizygotów</a:t>
            </a:r>
            <a:r>
              <a:rPr lang="pl-PL" dirty="0"/>
              <a:t> Akwitanię, jej katoliccy mieszkańcy przeszli na stronę najeźdźcy. Kolejną zdobyczą Franków było - już po śmierci Chlodwiga - Królestwo Burgundów.</a:t>
            </a:r>
          </a:p>
        </p:txBody>
      </p:sp>
    </p:spTree>
    <p:extLst>
      <p:ext uri="{BB962C8B-B14F-4D97-AF65-F5344CB8AC3E}">
        <p14:creationId xmlns:p14="http://schemas.microsoft.com/office/powerpoint/2010/main" val="2675133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Merowingowie i Karolingowie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23350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Dynastia </a:t>
            </a:r>
            <a:r>
              <a:rPr lang="pl-PL" dirty="0"/>
              <a:t>Merowingów, </a:t>
            </a:r>
            <a:r>
              <a:rPr lang="pl-PL" dirty="0" smtClean="0"/>
              <a:t>rozciągnęli </a:t>
            </a:r>
            <a:r>
              <a:rPr lang="pl-PL" dirty="0"/>
              <a:t>swoje wpływy na kształtujące się na obszarze Germanii państwa plemienne:  na południowym wschodzie aż po Bawarię, na północnym wschodzie po Fryzję nad Morzem Północnym. Zwierzchność Merowingów uznawali także niektórzy z królów </a:t>
            </a:r>
            <a:r>
              <a:rPr lang="pl-PL" dirty="0" smtClean="0"/>
              <a:t>anglosaskich.</a:t>
            </a:r>
            <a:endParaRPr lang="pl-PL" dirty="0"/>
          </a:p>
        </p:txBody>
      </p:sp>
      <p:pic>
        <p:nvPicPr>
          <p:cNvPr id="7170" name="Picture 2" descr="C:\Users\Pelek\Desktop\LO\Prezentacje\89333b93-699a-4471-9a41-4b563d6a5e1f_f1400x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1029"/>
            <a:ext cx="5062082" cy="325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42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Merowingowie i Karolingowie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/>
              <a:t>Ekspansja Królestwa Franków przybrała na sile w VII w., gdy do władzy doszedł ród nazwany później Karolingami. W I połowie VIII w. ich potęgę umocnił Karol Młot, prowadząc dalsze podboje Franków i skutecznie odpierając ekspansję Arabów. Jego syn Pepin Krótki koronował się na króla. Pod rządami jego następcy, Karola Wielkiego (768-814) monarchia Frankijska panowała już nad większością chrześcijańskich terytoriów na Zachodzie Europy (poza Wyspami Brytyjskimi, północno-zachodnią częścią Półwyspu Iberyjskiego i południowymi, należącymi do Bizancjum Włochami). </a:t>
            </a:r>
            <a:br>
              <a:rPr lang="pl-PL" dirty="0" smtClean="0"/>
            </a:b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771774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Merowingowie i Karolingowie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/>
              <a:t>W rozwoju władzy karolińskiej, jej ideologii ważna rola przypadła bliskim stosunkom z papiestwem. Papież poparł koronację Pepina, król zrewanżował mu się, interweniując zbrojnie na Półwyspie Apenińskim przeciwko Longobardom. Zdobyte przez niego terytoria w środkowej Italii nadał papieżowi (755). Stały się one podstawą powstania w okresie późniejszym Państwa Kościelnego. Dzięki sojuszowi z Frankami papież zdołał wyzwolić się spod zwierzchnictwa bizantyńskiego. Kilkadziesiąt lat później, w latach 771-774, Karol zdobył Królestwo Longobardów i koronował się na ich króla. Północno-środkowe Włochy stały się częścią imperium karolińskiego.</a:t>
            </a:r>
            <a:endParaRPr lang="pl-PL" b="1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5142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Dziękuję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053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85313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Kiedy i dlaczego upadło Imperium Rzymskie?</a:t>
            </a:r>
          </a:p>
          <a:p>
            <a:pPr marL="0" indent="0">
              <a:buNone/>
            </a:pPr>
            <a:r>
              <a:rPr lang="pl-PL" dirty="0" smtClean="0"/>
              <a:t>Co oznaczał „barbarzyńca” dla Rzymian?</a:t>
            </a:r>
            <a:endParaRPr lang="pl-PL" dirty="0"/>
          </a:p>
        </p:txBody>
      </p:sp>
      <p:pic>
        <p:nvPicPr>
          <p:cNvPr id="1026" name="Picture 2" descr="C:\Users\Pelek\Desktop\LO\Prezentacje\2NBrxye5AmycpsRb8uk7lE34qtKbmYX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4698"/>
            <a:ext cx="4051452" cy="6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1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Pax</a:t>
            </a:r>
            <a:r>
              <a:rPr lang="pl-PL" dirty="0" smtClean="0"/>
              <a:t> </a:t>
            </a:r>
            <a:r>
              <a:rPr lang="pl-PL" dirty="0" err="1" smtClean="0"/>
              <a:t>romana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-pokój rzymski – (I </a:t>
            </a:r>
            <a:r>
              <a:rPr lang="pl-PL" dirty="0" err="1" smtClean="0"/>
              <a:t>w.p.n.e</a:t>
            </a:r>
            <a:r>
              <a:rPr lang="pl-PL" dirty="0" smtClean="0"/>
              <a:t>. – II w. n.e.) to stan pokoju w Imperium Rzymskim – władza stabilna i spokojna, nie ma większych wojen, granice raczej utrzymane. To okres największego rozkwitu Imperium Rzymskiego, który zakończy się w III w. (kryzys polityczny i gospodarczy).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836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Wielka Wędrówka Ludów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To okres od </a:t>
            </a:r>
            <a:r>
              <a:rPr lang="pl-PL" dirty="0"/>
              <a:t>IV–VII </a:t>
            </a:r>
            <a:r>
              <a:rPr lang="pl-PL" dirty="0" smtClean="0"/>
              <a:t>wieku -  </a:t>
            </a:r>
            <a:r>
              <a:rPr lang="pl-PL" dirty="0"/>
              <a:t>miały miejsce masowe przemieszczania się ludności, </a:t>
            </a:r>
            <a:r>
              <a:rPr lang="pl-PL" dirty="0" smtClean="0"/>
              <a:t>spowodowane pojawieniem się w Europie Hunów (ludy wschodnie, które zmusiły Gotów do naporu na </a:t>
            </a:r>
            <a:r>
              <a:rPr lang="pl-PL" dirty="0" err="1" smtClean="0"/>
              <a:t>limes</a:t>
            </a:r>
            <a:r>
              <a:rPr lang="pl-PL" dirty="0" smtClean="0"/>
              <a:t> i wtargnięcie do zachodniej Europy). Byli to Wizygoci, Frankowie, Longobardowie, Ostrogoci i Wizygoci. Dodatkowo od VI w. trwała ekspansja plemion słowiańskich na Półwysep Bałkański.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114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Pelek\Desktop\LO\Prezentacje\0c6214e3-8c02-426c-9bb1-11a2a74ecf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241876"/>
            <a:ext cx="9433048" cy="80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33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Upadek RZYMU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476 r. – Odoaker zdobywa Rzym i detronizuje ostatniego cesarza </a:t>
            </a:r>
            <a:r>
              <a:rPr lang="pl-PL" dirty="0" err="1" smtClean="0"/>
              <a:t>zachodniorzymskiego</a:t>
            </a:r>
            <a:r>
              <a:rPr lang="pl-PL" dirty="0" smtClean="0"/>
              <a:t> – Romulusa Augustulusa. 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Bizancjum – Cesarstwo wschodnie przetrwało do 1453 r.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146" name="Picture 2" descr="C:\Users\Pelek\Desktop\LO\Prezentacje\Odoa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700808"/>
            <a:ext cx="4358813" cy="42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658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Pelek\Desktop\LO\Prezentacje\slide7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" y="0"/>
            <a:ext cx="9134144" cy="685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14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Plemiona germańskie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pl-PL" dirty="0" smtClean="0"/>
              <a:t>były niezbyt liczne – najliczniejsze – kilkadziesiąt tysięcy wojowników, </a:t>
            </a:r>
          </a:p>
          <a:p>
            <a:pPr marL="514350" indent="-514350">
              <a:buAutoNum type="alphaLcParenR"/>
            </a:pPr>
            <a:r>
              <a:rPr lang="pl-PL" dirty="0" smtClean="0"/>
              <a:t>organizacja: </a:t>
            </a:r>
          </a:p>
          <a:p>
            <a:pPr>
              <a:buFontTx/>
              <a:buChar char="-"/>
            </a:pPr>
            <a:r>
              <a:rPr lang="pl-PL" b="1" dirty="0" err="1" smtClean="0"/>
              <a:t>ting</a:t>
            </a:r>
            <a:r>
              <a:rPr lang="pl-PL" b="1" dirty="0" smtClean="0"/>
              <a:t> (wiec) </a:t>
            </a:r>
            <a:r>
              <a:rPr lang="pl-PL" dirty="0" smtClean="0"/>
              <a:t>– zgromadzenie wolnych mężczyzn (wojowników); </a:t>
            </a:r>
            <a:br>
              <a:rPr lang="pl-PL" dirty="0" smtClean="0"/>
            </a:br>
            <a:r>
              <a:rPr lang="pl-PL" dirty="0" smtClean="0"/>
              <a:t>*miał największe znaczenie: </a:t>
            </a:r>
            <a:br>
              <a:rPr lang="pl-PL" dirty="0" smtClean="0"/>
            </a:br>
            <a:r>
              <a:rPr lang="pl-PL" dirty="0" smtClean="0"/>
              <a:t>*miał kompetencje prawodawcze, sądowe </a:t>
            </a:r>
            <a:br>
              <a:rPr lang="pl-PL" dirty="0" smtClean="0"/>
            </a:br>
            <a:r>
              <a:rPr lang="pl-PL" dirty="0" smtClean="0"/>
              <a:t>*wybierał wodza = króla, </a:t>
            </a:r>
          </a:p>
        </p:txBody>
      </p:sp>
    </p:spTree>
    <p:extLst>
      <p:ext uri="{BB962C8B-B14F-4D97-AF65-F5344CB8AC3E}">
        <p14:creationId xmlns:p14="http://schemas.microsoft.com/office/powerpoint/2010/main" val="30466747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1191</Words>
  <Application>Microsoft Office PowerPoint</Application>
  <PresentationFormat>Pokaz na ekranie (4:3)</PresentationFormat>
  <Paragraphs>78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BARBARZYŃSKA EUROPA</vt:lpstr>
      <vt:lpstr>Zagadnienia</vt:lpstr>
      <vt:lpstr>Prezentacja programu PowerPoint</vt:lpstr>
      <vt:lpstr>Pax romana</vt:lpstr>
      <vt:lpstr>Wielka Wędrówka Ludów</vt:lpstr>
      <vt:lpstr>Prezentacja programu PowerPoint</vt:lpstr>
      <vt:lpstr>Upadek RZYMU</vt:lpstr>
      <vt:lpstr>Prezentacja programu PowerPoint</vt:lpstr>
      <vt:lpstr>Plemiona germańskie</vt:lpstr>
      <vt:lpstr>Plemiona germańskie - organizacja</vt:lpstr>
      <vt:lpstr>Plemiona germańskie - ogranizacja</vt:lpstr>
      <vt:lpstr>Plemiona germańskie </vt:lpstr>
      <vt:lpstr>Prezentacja programu PowerPoint</vt:lpstr>
      <vt:lpstr>Królestwa barbarzyńskie w V i VI w. </vt:lpstr>
      <vt:lpstr>Charakterystyka</vt:lpstr>
      <vt:lpstr>GERMANIE</vt:lpstr>
      <vt:lpstr>GERMANIE</vt:lpstr>
      <vt:lpstr>OSTROGOCI</vt:lpstr>
      <vt:lpstr>UPADEK</vt:lpstr>
      <vt:lpstr>UPADEK</vt:lpstr>
      <vt:lpstr>Atuty władców frankijskich?</vt:lpstr>
      <vt:lpstr>Merowingowie i Karolingowie</vt:lpstr>
      <vt:lpstr>Merowingowie i Karolingowie</vt:lpstr>
      <vt:lpstr>Merowingowie i Karolingowie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BARBARZYŃSKA EUROPA</dc:title>
  <dc:creator>Paulina</dc:creator>
  <cp:lastModifiedBy>Paulina</cp:lastModifiedBy>
  <cp:revision>9</cp:revision>
  <dcterms:created xsi:type="dcterms:W3CDTF">2020-10-04T21:25:19Z</dcterms:created>
  <dcterms:modified xsi:type="dcterms:W3CDTF">2020-10-04T22:55:22Z</dcterms:modified>
</cp:coreProperties>
</file>